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Proxima Nova"/>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ProximaNova-bold.fntdata"/><Relationship Id="rId10" Type="http://schemas.openxmlformats.org/officeDocument/2006/relationships/slide" Target="slides/slide5.xml"/><Relationship Id="rId21" Type="http://schemas.openxmlformats.org/officeDocument/2006/relationships/font" Target="fonts/ProximaNova-regular.fntdata"/><Relationship Id="rId13" Type="http://schemas.openxmlformats.org/officeDocument/2006/relationships/slide" Target="slides/slide8.xml"/><Relationship Id="rId24" Type="http://schemas.openxmlformats.org/officeDocument/2006/relationships/font" Target="fonts/ProximaNova-boldItalic.fntdata"/><Relationship Id="rId12" Type="http://schemas.openxmlformats.org/officeDocument/2006/relationships/slide" Target="slides/slide7.xml"/><Relationship Id="rId23" Type="http://schemas.openxmlformats.org/officeDocument/2006/relationships/font" Target="fonts/ProximaNova-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52e4fc11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52e4fc11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52e4fc11de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52e4fc11de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5401369f4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5401369f4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52e4fc11d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52e4fc11de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52e4fc11de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52e4fc11de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fe6e36669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fe6e36669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fe6e366693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fe6e366693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5283fa864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5283fa864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fe6e36669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fe6e36669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5283fa864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5283fa864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5283fa864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15283fa864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fe6e36669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fe6e36669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5283fa8644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5283fa8644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5283fa864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5283fa864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t/>
            </a:r>
            <a:endParaRPr i="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Life Transitions: Easing Into Parenthood</a:t>
            </a:r>
            <a:endParaRPr/>
          </a:p>
          <a:p>
            <a:pPr indent="0" lvl="0" marL="0" rtl="0" algn="l">
              <a:spcBef>
                <a:spcPts val="0"/>
              </a:spcBef>
              <a:spcAft>
                <a:spcPts val="0"/>
              </a:spcAft>
              <a:buNone/>
            </a:pPr>
            <a:r>
              <a:t/>
            </a:r>
            <a:endParaRPr/>
          </a:p>
        </p:txBody>
      </p:sp>
      <p:sp>
        <p:nvSpPr>
          <p:cNvPr id="60" name="Google Shape;60;p13"/>
          <p:cNvSpPr txBox="1"/>
          <p:nvPr>
            <p:ph idx="1" type="subTitle"/>
          </p:nvPr>
        </p:nvSpPr>
        <p:spPr>
          <a:xfrm>
            <a:off x="311700" y="3031125"/>
            <a:ext cx="8520600" cy="996900"/>
          </a:xfrm>
          <a:prstGeom prst="rect">
            <a:avLst/>
          </a:prstGeom>
        </p:spPr>
        <p:txBody>
          <a:bodyPr anchorCtr="0" anchor="t" bIns="91425" lIns="91425" spcFirstLastPara="1" rIns="91425" wrap="square" tIns="91425">
            <a:normAutofit fontScale="25000"/>
          </a:bodyPr>
          <a:lstStyle/>
          <a:p>
            <a:pPr indent="0" lvl="0" marL="0" rtl="0" algn="l">
              <a:spcBef>
                <a:spcPts val="0"/>
              </a:spcBef>
              <a:spcAft>
                <a:spcPts val="0"/>
              </a:spcAft>
              <a:buClr>
                <a:schemeClr val="dk1"/>
              </a:buClr>
              <a:buSzPts val="275"/>
              <a:buFont typeface="Arial"/>
              <a:buNone/>
            </a:pPr>
            <a:r>
              <a:rPr lang="en" sz="5200"/>
              <a:t>Team: #7</a:t>
            </a:r>
            <a:endParaRPr sz="5200"/>
          </a:p>
          <a:p>
            <a:pPr indent="0" lvl="0" marL="0" rtl="0" algn="l">
              <a:spcBef>
                <a:spcPts val="0"/>
              </a:spcBef>
              <a:spcAft>
                <a:spcPts val="0"/>
              </a:spcAft>
              <a:buClr>
                <a:schemeClr val="dk1"/>
              </a:buClr>
              <a:buSzPts val="275"/>
              <a:buFont typeface="Arial"/>
              <a:buNone/>
            </a:pPr>
            <a:r>
              <a:rPr lang="en" sz="5200"/>
              <a:t>Team Name: The Seven</a:t>
            </a:r>
            <a:endParaRPr sz="5200"/>
          </a:p>
          <a:p>
            <a:pPr indent="0" lvl="0" marL="0" rtl="0" algn="l">
              <a:spcBef>
                <a:spcPts val="0"/>
              </a:spcBef>
              <a:spcAft>
                <a:spcPts val="0"/>
              </a:spcAft>
              <a:buClr>
                <a:schemeClr val="dk1"/>
              </a:buClr>
              <a:buSzPts val="275"/>
              <a:buFont typeface="Arial"/>
              <a:buNone/>
            </a:pPr>
            <a:r>
              <a:rPr lang="en" sz="5200"/>
              <a:t>Team Members: Mehroos Ali, Soumadeep Basu, Mary Grace Kozuch, Sudarshan Athreya Suresh</a:t>
            </a:r>
            <a:endParaRPr sz="5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180925" y="172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 - Empathy Map (most </a:t>
            </a:r>
            <a:r>
              <a:rPr lang="en"/>
              <a:t>interesting</a:t>
            </a:r>
            <a:r>
              <a:rPr lang="en"/>
              <a:t> interview)</a:t>
            </a:r>
            <a:endParaRPr/>
          </a:p>
        </p:txBody>
      </p:sp>
      <p:pic>
        <p:nvPicPr>
          <p:cNvPr id="119" name="Google Shape;119;p22"/>
          <p:cNvPicPr preferRelativeResize="0"/>
          <p:nvPr/>
        </p:nvPicPr>
        <p:blipFill>
          <a:blip r:embed="rId3">
            <a:alphaModFix/>
          </a:blip>
          <a:stretch>
            <a:fillRect/>
          </a:stretch>
        </p:blipFill>
        <p:spPr>
          <a:xfrm>
            <a:off x="2130438" y="745300"/>
            <a:ext cx="4883124" cy="40934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180925" y="172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 - Empathy Map (aggregated interviews)</a:t>
            </a:r>
            <a:endParaRPr/>
          </a:p>
        </p:txBody>
      </p:sp>
      <p:pic>
        <p:nvPicPr>
          <p:cNvPr id="125" name="Google Shape;125;p23"/>
          <p:cNvPicPr preferRelativeResize="0"/>
          <p:nvPr/>
        </p:nvPicPr>
        <p:blipFill>
          <a:blip r:embed="rId3">
            <a:alphaModFix/>
          </a:blip>
          <a:stretch>
            <a:fillRect/>
          </a:stretch>
        </p:blipFill>
        <p:spPr>
          <a:xfrm>
            <a:off x="1793538" y="912775"/>
            <a:ext cx="5556931" cy="40934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180925" y="172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 - tensions, </a:t>
            </a:r>
            <a:r>
              <a:rPr lang="en"/>
              <a:t>surprises</a:t>
            </a:r>
            <a:r>
              <a:rPr lang="en"/>
              <a:t>, contradictions </a:t>
            </a:r>
            <a:endParaRPr/>
          </a:p>
        </p:txBody>
      </p:sp>
      <p:sp>
        <p:nvSpPr>
          <p:cNvPr id="131" name="Google Shape;131;p24"/>
          <p:cNvSpPr txBox="1"/>
          <p:nvPr>
            <p:ph idx="1" type="body"/>
          </p:nvPr>
        </p:nvSpPr>
        <p:spPr>
          <a:xfrm>
            <a:off x="311700" y="863550"/>
            <a:ext cx="8520600" cy="4116600"/>
          </a:xfrm>
          <a:prstGeom prst="rect">
            <a:avLst/>
          </a:prstGeom>
        </p:spPr>
        <p:txBody>
          <a:bodyPr anchorCtr="0" anchor="t" bIns="91425" lIns="91425" spcFirstLastPara="1" rIns="91425" wrap="square" tIns="91425">
            <a:normAutofit fontScale="77500" lnSpcReduction="20000"/>
          </a:bodyPr>
          <a:lstStyle/>
          <a:p>
            <a:pPr indent="-312261" lvl="0" marL="457200" rtl="0" algn="l">
              <a:spcBef>
                <a:spcPts val="0"/>
              </a:spcBef>
              <a:spcAft>
                <a:spcPts val="0"/>
              </a:spcAft>
              <a:buSzPct val="100000"/>
              <a:buChar char="●"/>
            </a:pPr>
            <a:r>
              <a:rPr lang="en" sz="1700"/>
              <a:t>Even though babies have not changed, most things that are advised as healthy for babies are different from the previous generations.</a:t>
            </a:r>
            <a:endParaRPr sz="1700"/>
          </a:p>
          <a:p>
            <a:pPr indent="-312261" lvl="0" marL="457200" rtl="0" algn="l">
              <a:spcBef>
                <a:spcPts val="0"/>
              </a:spcBef>
              <a:spcAft>
                <a:spcPts val="0"/>
              </a:spcAft>
              <a:buSzPct val="100000"/>
              <a:buChar char="●"/>
            </a:pPr>
            <a:r>
              <a:rPr lang="en" sz="1700"/>
              <a:t>Lots of people advise that a caretaker should sleep when the baby sleeps but it is almost impossible to sleep on demand and consistently throughout the day as a baby does.</a:t>
            </a:r>
            <a:endParaRPr sz="1700"/>
          </a:p>
          <a:p>
            <a:pPr indent="-312261" lvl="0" marL="457200" rtl="0" algn="l">
              <a:spcBef>
                <a:spcPts val="0"/>
              </a:spcBef>
              <a:spcAft>
                <a:spcPts val="0"/>
              </a:spcAft>
              <a:buSzPct val="100000"/>
              <a:buChar char="●"/>
            </a:pPr>
            <a:r>
              <a:rPr lang="en" sz="1700"/>
              <a:t>A lot of the advice on how to help a baby sleep safely such as sleeping on a hard mattress are very uncomfortable for the child and make keeping a child asleep very difficult for the parent.</a:t>
            </a:r>
            <a:endParaRPr sz="1700"/>
          </a:p>
          <a:p>
            <a:pPr indent="-312261" lvl="0" marL="457200" rtl="0" algn="l">
              <a:spcBef>
                <a:spcPts val="0"/>
              </a:spcBef>
              <a:spcAft>
                <a:spcPts val="0"/>
              </a:spcAft>
              <a:buSzPct val="100000"/>
              <a:buChar char="●"/>
            </a:pPr>
            <a:r>
              <a:rPr lang="en" sz="1700"/>
              <a:t>All babies react differently to their surroundings making lots of books inaccurate for a specific baby.</a:t>
            </a:r>
            <a:endParaRPr sz="1700"/>
          </a:p>
          <a:p>
            <a:pPr indent="-312261" lvl="0" marL="457200" rtl="0" algn="l">
              <a:spcBef>
                <a:spcPts val="0"/>
              </a:spcBef>
              <a:spcAft>
                <a:spcPts val="0"/>
              </a:spcAft>
              <a:buSzPct val="100000"/>
              <a:buChar char="●"/>
            </a:pPr>
            <a:r>
              <a:rPr lang="en" sz="1700"/>
              <a:t>There are a lot of products available for babies but very little readily available information about products as rated by doctors or professionals.</a:t>
            </a:r>
            <a:endParaRPr sz="1700"/>
          </a:p>
          <a:p>
            <a:pPr indent="-312261" lvl="0" marL="457200" rtl="0" algn="l">
              <a:spcBef>
                <a:spcPts val="0"/>
              </a:spcBef>
              <a:spcAft>
                <a:spcPts val="0"/>
              </a:spcAft>
              <a:buSzPct val="100000"/>
              <a:buChar char="●"/>
            </a:pPr>
            <a:r>
              <a:rPr lang="en" sz="1700"/>
              <a:t>Although many parents share the job of parenting their children, it is difficult for fathers to be as connected or involved as the mother due to their inability to breastfeed the kids.</a:t>
            </a:r>
            <a:endParaRPr sz="1700"/>
          </a:p>
          <a:p>
            <a:pPr indent="-312261" lvl="0" marL="457200" rtl="0" algn="l">
              <a:spcBef>
                <a:spcPts val="0"/>
              </a:spcBef>
              <a:spcAft>
                <a:spcPts val="0"/>
              </a:spcAft>
              <a:buSzPct val="100000"/>
              <a:buChar char="●"/>
            </a:pPr>
            <a:r>
              <a:rPr lang="en" sz="1700"/>
              <a:t>A large </a:t>
            </a:r>
            <a:r>
              <a:rPr lang="en" sz="1700"/>
              <a:t>portion</a:t>
            </a:r>
            <a:r>
              <a:rPr lang="en" sz="1700"/>
              <a:t> of the population has children and it is a well known fact that they are expensive to raise, however, there is not easily available information on how to best save for these expenses.</a:t>
            </a:r>
            <a:endParaRPr sz="1700"/>
          </a:p>
          <a:p>
            <a:pPr indent="-312261" lvl="0" marL="457200" rtl="0" algn="l">
              <a:spcBef>
                <a:spcPts val="0"/>
              </a:spcBef>
              <a:spcAft>
                <a:spcPts val="0"/>
              </a:spcAft>
              <a:buSzPct val="100000"/>
              <a:buChar char="●"/>
            </a:pPr>
            <a:r>
              <a:rPr lang="en" sz="1700"/>
              <a:t>There is a societal push for mothers to work however, it is also seen as not caring for the child as well if the mother leaves the child with a babysitter or relative to attend their job.</a:t>
            </a:r>
            <a:endParaRPr sz="1700"/>
          </a:p>
          <a:p>
            <a:pPr indent="-312261" lvl="0" marL="457200" rtl="0" algn="l">
              <a:spcBef>
                <a:spcPts val="0"/>
              </a:spcBef>
              <a:spcAft>
                <a:spcPts val="0"/>
              </a:spcAft>
              <a:buSzPct val="100000"/>
              <a:buChar char="●"/>
            </a:pPr>
            <a:r>
              <a:rPr lang="en" sz="1700"/>
              <a:t>Having a child was seen as a wonderful thing that none of the interviewees would give up but they also stated that they lost sleep, exercise, and their own personal hobbies for their child.</a:t>
            </a:r>
            <a:endParaRPr sz="1700"/>
          </a:p>
          <a:p>
            <a:pPr indent="-312261" lvl="0" marL="457200" rtl="0" algn="l">
              <a:spcBef>
                <a:spcPts val="0"/>
              </a:spcBef>
              <a:spcAft>
                <a:spcPts val="0"/>
              </a:spcAft>
              <a:buSzPct val="100000"/>
              <a:buChar char="●"/>
            </a:pPr>
            <a:r>
              <a:rPr lang="en" sz="1700"/>
              <a:t>One mother felt guilty leaving her child to leave for work but also felt guilty ‘gatekeeping’ her child from new experiences by always being around.</a:t>
            </a:r>
            <a:endParaRPr sz="17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5"/>
          <p:cNvSpPr txBox="1"/>
          <p:nvPr>
            <p:ph type="title"/>
          </p:nvPr>
        </p:nvSpPr>
        <p:spPr>
          <a:xfrm>
            <a:off x="180925" y="172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 - </a:t>
            </a:r>
            <a:r>
              <a:rPr lang="en"/>
              <a:t>needs (wonder if it means … ) </a:t>
            </a:r>
            <a:endParaRPr/>
          </a:p>
        </p:txBody>
      </p:sp>
      <p:sp>
        <p:nvSpPr>
          <p:cNvPr id="137" name="Google Shape;137;p25"/>
          <p:cNvSpPr txBox="1"/>
          <p:nvPr>
            <p:ph idx="1" type="body"/>
          </p:nvPr>
        </p:nvSpPr>
        <p:spPr>
          <a:xfrm>
            <a:off x="311700" y="863550"/>
            <a:ext cx="8520600" cy="4116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sz="1300"/>
              <a:t>Availability of quiet spaces/rooms/surroundings to feed and change babies.</a:t>
            </a:r>
            <a:endParaRPr sz="1300"/>
          </a:p>
          <a:p>
            <a:pPr indent="-311150" lvl="0" marL="457200" rtl="0" algn="l">
              <a:spcBef>
                <a:spcPts val="0"/>
              </a:spcBef>
              <a:spcAft>
                <a:spcPts val="0"/>
              </a:spcAft>
              <a:buSzPts val="1300"/>
              <a:buChar char="●"/>
            </a:pPr>
            <a:r>
              <a:rPr lang="en" sz="1300"/>
              <a:t>Planner/Scheduler to track the baby’s daily activity and health.</a:t>
            </a:r>
            <a:endParaRPr sz="1300"/>
          </a:p>
          <a:p>
            <a:pPr indent="-311150" lvl="0" marL="457200" rtl="0" algn="l">
              <a:spcBef>
                <a:spcPts val="0"/>
              </a:spcBef>
              <a:spcAft>
                <a:spcPts val="0"/>
              </a:spcAft>
              <a:buSzPts val="1300"/>
              <a:buChar char="●"/>
            </a:pPr>
            <a:r>
              <a:rPr lang="en" sz="1300"/>
              <a:t>Someone to look after the baby incase the parents need to go out.</a:t>
            </a:r>
            <a:endParaRPr sz="1300"/>
          </a:p>
          <a:p>
            <a:pPr indent="-311150" lvl="0" marL="457200" rtl="0" algn="l">
              <a:spcBef>
                <a:spcPts val="0"/>
              </a:spcBef>
              <a:spcAft>
                <a:spcPts val="0"/>
              </a:spcAft>
              <a:buSzPts val="1300"/>
              <a:buChar char="●"/>
            </a:pPr>
            <a:r>
              <a:rPr lang="en" sz="1300"/>
              <a:t>Updated/Aggregated health and well being  information about babies.</a:t>
            </a:r>
            <a:endParaRPr sz="1300"/>
          </a:p>
          <a:p>
            <a:pPr indent="-311150" lvl="0" marL="457200" rtl="0" algn="l">
              <a:spcBef>
                <a:spcPts val="0"/>
              </a:spcBef>
              <a:spcAft>
                <a:spcPts val="0"/>
              </a:spcAft>
              <a:buSzPts val="1300"/>
              <a:buChar char="●"/>
            </a:pPr>
            <a:r>
              <a:rPr lang="en" sz="1300"/>
              <a:t>Help with financial planning.</a:t>
            </a:r>
            <a:endParaRPr sz="1300"/>
          </a:p>
          <a:p>
            <a:pPr indent="-311150" lvl="0" marL="457200" rtl="0" algn="l">
              <a:spcBef>
                <a:spcPts val="0"/>
              </a:spcBef>
              <a:spcAft>
                <a:spcPts val="0"/>
              </a:spcAft>
              <a:buSzPts val="1300"/>
              <a:buChar char="●"/>
            </a:pPr>
            <a:r>
              <a:rPr lang="en" sz="1300"/>
              <a:t>Recipes</a:t>
            </a:r>
            <a:r>
              <a:rPr lang="en" sz="1300"/>
              <a:t> for nutritious </a:t>
            </a:r>
            <a:r>
              <a:rPr lang="en" sz="1300"/>
              <a:t>alternatives to baby food</a:t>
            </a:r>
            <a:r>
              <a:rPr lang="en" sz="1300"/>
              <a:t>.</a:t>
            </a:r>
            <a:endParaRPr sz="1300"/>
          </a:p>
          <a:p>
            <a:pPr indent="-311150" lvl="0" marL="457200" rtl="0" algn="l">
              <a:spcBef>
                <a:spcPts val="0"/>
              </a:spcBef>
              <a:spcAft>
                <a:spcPts val="0"/>
              </a:spcAft>
              <a:buSzPts val="1300"/>
              <a:buChar char="●"/>
            </a:pPr>
            <a:r>
              <a:rPr lang="en" sz="1300"/>
              <a:t>Resources to help parents cope with the change in lifestyle. </a:t>
            </a:r>
            <a:endParaRPr sz="1300"/>
          </a:p>
          <a:p>
            <a:pPr indent="-311150" lvl="0" marL="457200" rtl="0" algn="l">
              <a:spcBef>
                <a:spcPts val="0"/>
              </a:spcBef>
              <a:spcAft>
                <a:spcPts val="0"/>
              </a:spcAft>
              <a:buSzPts val="1300"/>
              <a:buChar char="●"/>
            </a:pPr>
            <a:r>
              <a:rPr lang="en" sz="1300"/>
              <a:t>Outreach so that parents can socialize with people of similar background.</a:t>
            </a:r>
            <a:endParaRPr sz="1300"/>
          </a:p>
          <a:p>
            <a:pPr indent="-311150" lvl="0" marL="457200" rtl="0" algn="l">
              <a:spcBef>
                <a:spcPts val="0"/>
              </a:spcBef>
              <a:spcAft>
                <a:spcPts val="0"/>
              </a:spcAft>
              <a:buSzPts val="1300"/>
              <a:buChar char="●"/>
            </a:pPr>
            <a:r>
              <a:rPr lang="en" sz="1300"/>
              <a:t>Programs to rehabilitate parents to pursue their independent goals ( both professional and personal )</a:t>
            </a:r>
            <a:endParaRPr sz="1300"/>
          </a:p>
          <a:p>
            <a:pPr indent="-311150" lvl="0" marL="457200" rtl="0" algn="l">
              <a:spcBef>
                <a:spcPts val="0"/>
              </a:spcBef>
              <a:spcAft>
                <a:spcPts val="0"/>
              </a:spcAft>
              <a:buSzPts val="1300"/>
              <a:buChar char="●"/>
            </a:pPr>
            <a:r>
              <a:rPr lang="en" sz="1300"/>
              <a:t>Collection of stories and videos to keep children entertained.</a:t>
            </a:r>
            <a:endParaRPr sz="13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180925" y="1726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 - Insights ( It would be game changing to …. )</a:t>
            </a:r>
            <a:endParaRPr/>
          </a:p>
        </p:txBody>
      </p:sp>
      <p:sp>
        <p:nvSpPr>
          <p:cNvPr id="143" name="Google Shape;143;p26"/>
          <p:cNvSpPr txBox="1"/>
          <p:nvPr>
            <p:ph idx="1" type="body"/>
          </p:nvPr>
        </p:nvSpPr>
        <p:spPr>
          <a:xfrm>
            <a:off x="311700" y="863550"/>
            <a:ext cx="8520600" cy="4116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sz="1300"/>
              <a:t>Design an interface that alerts parents for suitable changing and feeding stations based on location.</a:t>
            </a:r>
            <a:endParaRPr sz="1300"/>
          </a:p>
          <a:p>
            <a:pPr indent="-311150" lvl="0" marL="457200" rtl="0" algn="l">
              <a:spcBef>
                <a:spcPts val="0"/>
              </a:spcBef>
              <a:spcAft>
                <a:spcPts val="0"/>
              </a:spcAft>
              <a:buSzPts val="1300"/>
              <a:buChar char="●"/>
            </a:pPr>
            <a:r>
              <a:rPr lang="en" sz="1300"/>
              <a:t>Extend above interface to play songs and display images to keep the baby entertained and also get them to sleep easily by creating a calm environment</a:t>
            </a:r>
            <a:endParaRPr sz="1300"/>
          </a:p>
          <a:p>
            <a:pPr indent="-311150" lvl="0" marL="457200" rtl="0" algn="l">
              <a:spcBef>
                <a:spcPts val="0"/>
              </a:spcBef>
              <a:spcAft>
                <a:spcPts val="0"/>
              </a:spcAft>
              <a:buSzPts val="1300"/>
              <a:buChar char="●"/>
            </a:pPr>
            <a:r>
              <a:rPr lang="en" sz="1300"/>
              <a:t>Create a scheduling application that allows parents to track their baby’s health and daily routine potentially with smart watch interface for ease of use.</a:t>
            </a:r>
            <a:endParaRPr sz="1300"/>
          </a:p>
          <a:p>
            <a:pPr indent="-311150" lvl="0" marL="457200" rtl="0" algn="l">
              <a:spcBef>
                <a:spcPts val="0"/>
              </a:spcBef>
              <a:spcAft>
                <a:spcPts val="0"/>
              </a:spcAft>
              <a:buSzPts val="1300"/>
              <a:buChar char="●"/>
            </a:pPr>
            <a:r>
              <a:rPr lang="en" sz="1300"/>
              <a:t>Provide all validated and factual baby information ( about well being, allergies, alarming symptoms, FAQ’s etc) at one place.</a:t>
            </a:r>
            <a:endParaRPr sz="1300"/>
          </a:p>
          <a:p>
            <a:pPr indent="-311150" lvl="0" marL="457200" rtl="0" algn="l">
              <a:spcBef>
                <a:spcPts val="0"/>
              </a:spcBef>
              <a:spcAft>
                <a:spcPts val="0"/>
              </a:spcAft>
              <a:buSzPts val="1300"/>
              <a:buChar char="●"/>
            </a:pPr>
            <a:r>
              <a:rPr lang="en" sz="1300"/>
              <a:t>Platform to enable parents to socialize and learn from more experienced individuals.</a:t>
            </a:r>
            <a:endParaRPr sz="1300"/>
          </a:p>
          <a:p>
            <a:pPr indent="-311150" lvl="0" marL="457200" rtl="0" algn="l">
              <a:spcBef>
                <a:spcPts val="0"/>
              </a:spcBef>
              <a:spcAft>
                <a:spcPts val="0"/>
              </a:spcAft>
              <a:buSzPts val="1300"/>
              <a:buChar char="●"/>
            </a:pPr>
            <a:r>
              <a:rPr lang="en" sz="1300"/>
              <a:t>Help parents make better financial plans which are designed based on their own goals.</a:t>
            </a:r>
            <a:endParaRPr sz="1300"/>
          </a:p>
          <a:p>
            <a:pPr indent="-311150" lvl="0" marL="457200" rtl="0" algn="l">
              <a:spcBef>
                <a:spcPts val="0"/>
              </a:spcBef>
              <a:spcAft>
                <a:spcPts val="0"/>
              </a:spcAft>
              <a:buSzPts val="1300"/>
              <a:buChar char="●"/>
            </a:pPr>
            <a:r>
              <a:rPr lang="en" sz="1300"/>
              <a:t>Provide notifications and avenues for parents to get back in tune with </a:t>
            </a:r>
            <a:r>
              <a:rPr lang="en" sz="1300"/>
              <a:t>their</a:t>
            </a:r>
            <a:r>
              <a:rPr lang="en" sz="1300"/>
              <a:t> own hobbies and self interests. </a:t>
            </a:r>
            <a:endParaRPr sz="1300"/>
          </a:p>
          <a:p>
            <a:pPr indent="-311150" lvl="0" marL="457200" rtl="0" algn="l">
              <a:spcBef>
                <a:spcPts val="0"/>
              </a:spcBef>
              <a:spcAft>
                <a:spcPts val="0"/>
              </a:spcAft>
              <a:buSzPts val="1300"/>
              <a:buChar char="●"/>
            </a:pPr>
            <a:r>
              <a:rPr lang="en" sz="1300"/>
              <a:t>Forum to connect parents to secondary care providers in case they have to go out</a:t>
            </a:r>
            <a:endParaRPr sz="1300"/>
          </a:p>
          <a:p>
            <a:pPr indent="-311150" lvl="0" marL="457200" rtl="0" algn="l">
              <a:spcBef>
                <a:spcPts val="0"/>
              </a:spcBef>
              <a:spcAft>
                <a:spcPts val="0"/>
              </a:spcAft>
              <a:buSzPts val="1300"/>
              <a:buChar char="●"/>
            </a:pPr>
            <a:r>
              <a:rPr lang="en" sz="1300"/>
              <a:t>An application meant to help parents better </a:t>
            </a:r>
            <a:r>
              <a:rPr lang="en" sz="1300"/>
              <a:t>manage</a:t>
            </a:r>
            <a:r>
              <a:rPr lang="en" sz="1300"/>
              <a:t> their mental health due to the taxing nature of parenthood</a:t>
            </a:r>
            <a:endParaRPr sz="1300"/>
          </a:p>
          <a:p>
            <a:pPr indent="-311150" lvl="0" marL="457200" rtl="0" algn="l">
              <a:spcBef>
                <a:spcPts val="0"/>
              </a:spcBef>
              <a:spcAft>
                <a:spcPts val="0"/>
              </a:spcAft>
              <a:buSzPts val="1300"/>
              <a:buChar char="●"/>
            </a:pPr>
            <a:r>
              <a:rPr lang="en" sz="1300"/>
              <a:t>Connect parents with pediatric telehealth channels to help them through emergencies</a:t>
            </a:r>
            <a:endParaRPr sz="13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Summary</a:t>
            </a:r>
            <a:endParaRPr/>
          </a:p>
        </p:txBody>
      </p:sp>
      <p:sp>
        <p:nvSpPr>
          <p:cNvPr id="149" name="Google Shape;149;p27"/>
          <p:cNvSpPr txBox="1"/>
          <p:nvPr>
            <p:ph idx="1" type="body"/>
          </p:nvPr>
        </p:nvSpPr>
        <p:spPr>
          <a:xfrm>
            <a:off x="149075" y="1017725"/>
            <a:ext cx="8683200" cy="35511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sz="1300"/>
              <a:t>As a part of DP1, our team was able to </a:t>
            </a:r>
            <a:r>
              <a:rPr lang="en" sz="1300"/>
              <a:t>identify</a:t>
            </a:r>
            <a:r>
              <a:rPr lang="en" sz="1300"/>
              <a:t> a problem space faced by some user </a:t>
            </a:r>
            <a:r>
              <a:rPr lang="en" sz="1300"/>
              <a:t>population</a:t>
            </a:r>
            <a:r>
              <a:rPr lang="en" sz="1300"/>
              <a:t> far from us.</a:t>
            </a:r>
            <a:endParaRPr sz="1300"/>
          </a:p>
          <a:p>
            <a:pPr indent="-311150" lvl="0" marL="457200" rtl="0" algn="l">
              <a:spcBef>
                <a:spcPts val="0"/>
              </a:spcBef>
              <a:spcAft>
                <a:spcPts val="0"/>
              </a:spcAft>
              <a:buSzPts val="1300"/>
              <a:buChar char="●"/>
            </a:pPr>
            <a:r>
              <a:rPr lang="en" sz="1300"/>
              <a:t>From the user population we selected 3 target users and conducted needfinding interviews with them to gain empathy and understand their needs. </a:t>
            </a:r>
            <a:endParaRPr sz="1300"/>
          </a:p>
          <a:p>
            <a:pPr indent="-311150" lvl="0" marL="457200" rtl="0" algn="l">
              <a:spcBef>
                <a:spcPts val="0"/>
              </a:spcBef>
              <a:spcAft>
                <a:spcPts val="0"/>
              </a:spcAft>
              <a:buSzPts val="1300"/>
              <a:buChar char="●"/>
            </a:pPr>
            <a:r>
              <a:rPr lang="en" sz="1300"/>
              <a:t>For each participant, we unpacked the interview results into an aggregated empathy map and identified </a:t>
            </a:r>
            <a:r>
              <a:rPr lang="en" sz="1300"/>
              <a:t>surprises</a:t>
            </a:r>
            <a:r>
              <a:rPr lang="en" sz="1300"/>
              <a:t> (surprises, tensions, &amp; contradictions), needs and insights. </a:t>
            </a:r>
            <a:endParaRPr sz="1300"/>
          </a:p>
          <a:p>
            <a:pPr indent="-311150" lvl="0" marL="457200" rtl="0" algn="l">
              <a:spcBef>
                <a:spcPts val="0"/>
              </a:spcBef>
              <a:spcAft>
                <a:spcPts val="0"/>
              </a:spcAft>
              <a:buSzPts val="1300"/>
              <a:buChar char="●"/>
            </a:pPr>
            <a:r>
              <a:rPr lang="en" sz="1300"/>
              <a:t>We still question the aggregate interview results as all of the interviewees stated that from their experience there is no one solution to all children’s sleeping, eating, or behavior difficulties and therefore a larger interview set may be necessary for proper analysis of the population.</a:t>
            </a:r>
            <a:endParaRPr sz="1300"/>
          </a:p>
          <a:p>
            <a:pPr indent="-311150" lvl="0" marL="457200" rtl="0" algn="l">
              <a:spcBef>
                <a:spcPts val="0"/>
              </a:spcBef>
              <a:spcAft>
                <a:spcPts val="0"/>
              </a:spcAft>
              <a:buSzPts val="1300"/>
              <a:buChar char="●"/>
            </a:pPr>
            <a:r>
              <a:rPr lang="en" sz="1300"/>
              <a:t>Our </a:t>
            </a:r>
            <a:r>
              <a:rPr lang="en" sz="1300"/>
              <a:t>initial</a:t>
            </a:r>
            <a:r>
              <a:rPr lang="en" sz="1300"/>
              <a:t> </a:t>
            </a:r>
            <a:r>
              <a:rPr lang="en" sz="1300"/>
              <a:t>assessment</a:t>
            </a:r>
            <a:r>
              <a:rPr lang="en" sz="1300"/>
              <a:t> from the 3 interviews has given us a good set of needs and </a:t>
            </a:r>
            <a:r>
              <a:rPr lang="en" sz="1300"/>
              <a:t>insights</a:t>
            </a:r>
            <a:r>
              <a:rPr lang="en" sz="1300"/>
              <a:t> to work with. The future iterations will:</a:t>
            </a:r>
            <a:endParaRPr sz="1300"/>
          </a:p>
          <a:p>
            <a:pPr indent="-311150" lvl="1" marL="914400" rtl="0" algn="l">
              <a:spcBef>
                <a:spcPts val="0"/>
              </a:spcBef>
              <a:spcAft>
                <a:spcPts val="0"/>
              </a:spcAft>
              <a:buSzPts val="1300"/>
              <a:buChar char="○"/>
            </a:pPr>
            <a:r>
              <a:rPr lang="en" sz="1300"/>
              <a:t>Expand the interview pool to get a more varied input.</a:t>
            </a:r>
            <a:endParaRPr sz="1300"/>
          </a:p>
          <a:p>
            <a:pPr indent="-311150" lvl="1" marL="914400" rtl="0" algn="l">
              <a:spcBef>
                <a:spcPts val="0"/>
              </a:spcBef>
              <a:spcAft>
                <a:spcPts val="0"/>
              </a:spcAft>
              <a:buSzPts val="1300"/>
              <a:buChar char="○"/>
            </a:pPr>
            <a:r>
              <a:rPr lang="en" sz="1300"/>
              <a:t>Try to access parents from specific areas such as single parents, parents of a particular culture etc. to get more specific details which can be incorporated.</a:t>
            </a:r>
            <a:endParaRPr sz="1300"/>
          </a:p>
          <a:p>
            <a:pPr indent="-311150" lvl="1" marL="914400" rtl="0" algn="l">
              <a:spcBef>
                <a:spcPts val="0"/>
              </a:spcBef>
              <a:spcAft>
                <a:spcPts val="0"/>
              </a:spcAft>
              <a:buSzPts val="1300"/>
              <a:buChar char="○"/>
            </a:pPr>
            <a:r>
              <a:rPr lang="en" sz="1300"/>
              <a:t>Take feedback from the interviewees in the further iterations of the project to make sure the vision is in tune with their expectations.</a:t>
            </a:r>
            <a:endParaRPr sz="13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 Team</a:t>
            </a:r>
            <a:endParaRPr/>
          </a:p>
        </p:txBody>
      </p:sp>
      <p:sp>
        <p:nvSpPr>
          <p:cNvPr id="66" name="Google Shape;66;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342900" lvl="0" marL="457200" rtl="0" algn="l">
              <a:lnSpc>
                <a:spcPct val="100000"/>
              </a:lnSpc>
              <a:spcBef>
                <a:spcPts val="0"/>
              </a:spcBef>
              <a:spcAft>
                <a:spcPts val="0"/>
              </a:spcAft>
              <a:buSzPts val="1800"/>
              <a:buChar char="●"/>
            </a:pPr>
            <a:r>
              <a:rPr b="1" lang="en"/>
              <a:t>Mehroos Ali</a:t>
            </a:r>
            <a:r>
              <a:rPr lang="en"/>
              <a:t> is a final year masters student specializing in Intelligent Systems. A software engineer professional with expertise spanning in data engineering, backend development and cloud computing. </a:t>
            </a:r>
            <a:endParaRPr/>
          </a:p>
          <a:p>
            <a:pPr indent="0" lvl="0" marL="457200" rtl="0" algn="l">
              <a:lnSpc>
                <a:spcPct val="100000"/>
              </a:lnSpc>
              <a:spcBef>
                <a:spcPts val="0"/>
              </a:spcBef>
              <a:spcAft>
                <a:spcPts val="0"/>
              </a:spcAft>
              <a:buNone/>
            </a:pPr>
            <a:r>
              <a:t/>
            </a:r>
            <a:endParaRPr/>
          </a:p>
          <a:p>
            <a:pPr indent="-342900" lvl="0" marL="457200" rtl="0" algn="l">
              <a:lnSpc>
                <a:spcPct val="100000"/>
              </a:lnSpc>
              <a:spcBef>
                <a:spcPts val="0"/>
              </a:spcBef>
              <a:spcAft>
                <a:spcPts val="0"/>
              </a:spcAft>
              <a:buSzPts val="1800"/>
              <a:buChar char="●"/>
            </a:pPr>
            <a:r>
              <a:rPr b="1" lang="en"/>
              <a:t>Soumadeep Basu</a:t>
            </a:r>
            <a:r>
              <a:rPr lang="en"/>
              <a:t> is a final year masters student specializing in Data Science.</a:t>
            </a:r>
            <a:endParaRPr/>
          </a:p>
          <a:p>
            <a:pPr indent="0" lvl="0" marL="457200" rtl="0" algn="l">
              <a:lnSpc>
                <a:spcPct val="100000"/>
              </a:lnSpc>
              <a:spcBef>
                <a:spcPts val="0"/>
              </a:spcBef>
              <a:spcAft>
                <a:spcPts val="0"/>
              </a:spcAft>
              <a:buNone/>
            </a:pPr>
            <a:r>
              <a:t/>
            </a:r>
            <a:endParaRPr/>
          </a:p>
          <a:p>
            <a:pPr indent="-342900" lvl="0" marL="457200" rtl="0" algn="l">
              <a:lnSpc>
                <a:spcPct val="100000"/>
              </a:lnSpc>
              <a:spcBef>
                <a:spcPts val="0"/>
              </a:spcBef>
              <a:spcAft>
                <a:spcPts val="0"/>
              </a:spcAft>
              <a:buSzPts val="1800"/>
              <a:buChar char="●"/>
            </a:pPr>
            <a:r>
              <a:rPr b="1" lang="en"/>
              <a:t>Mary Grace Kozuch</a:t>
            </a:r>
            <a:r>
              <a:rPr lang="en"/>
              <a:t> is a second year PhD student focusing on data bias reduction and data privacy. </a:t>
            </a:r>
            <a:r>
              <a:rPr lang="en"/>
              <a:t>She has experience in cybersecurity training methodologies, DevSecOps pipeline creation, and user data analysis.</a:t>
            </a:r>
            <a:endParaRPr/>
          </a:p>
          <a:p>
            <a:pPr indent="0" lvl="0" marL="457200" rtl="0" algn="l">
              <a:lnSpc>
                <a:spcPct val="100000"/>
              </a:lnSpc>
              <a:spcBef>
                <a:spcPts val="0"/>
              </a:spcBef>
              <a:spcAft>
                <a:spcPts val="0"/>
              </a:spcAft>
              <a:buNone/>
            </a:pPr>
            <a:r>
              <a:t/>
            </a:r>
            <a:endParaRPr/>
          </a:p>
          <a:p>
            <a:pPr indent="-342900" lvl="0" marL="457200" rtl="0" algn="l">
              <a:lnSpc>
                <a:spcPct val="100000"/>
              </a:lnSpc>
              <a:spcBef>
                <a:spcPts val="0"/>
              </a:spcBef>
              <a:spcAft>
                <a:spcPts val="0"/>
              </a:spcAft>
              <a:buSzPts val="1800"/>
              <a:buChar char="●"/>
            </a:pPr>
            <a:r>
              <a:rPr b="1" lang="en"/>
              <a:t>Sudarshan Athreya Suresh</a:t>
            </a:r>
            <a:r>
              <a:rPr lang="en"/>
              <a:t> is a final year Masters student studying Data Science with an emphasis on language processing.</a:t>
            </a:r>
            <a:endParaRPr/>
          </a:p>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Introduction: Project</a:t>
            </a:r>
            <a:endParaRPr/>
          </a:p>
        </p:txBody>
      </p:sp>
      <p:sp>
        <p:nvSpPr>
          <p:cNvPr id="72" name="Google Shape;72;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100000"/>
              </a:lnSpc>
              <a:spcBef>
                <a:spcPts val="0"/>
              </a:spcBef>
              <a:spcAft>
                <a:spcPts val="0"/>
              </a:spcAft>
              <a:buSzPts val="1800"/>
              <a:buChar char="●"/>
            </a:pPr>
            <a:r>
              <a:rPr lang="en"/>
              <a:t>Problem Domain: Assisting </a:t>
            </a:r>
            <a:r>
              <a:rPr lang="en"/>
              <a:t>individuals</a:t>
            </a:r>
            <a:r>
              <a:rPr lang="en"/>
              <a:t> in their transition into parenthood</a:t>
            </a:r>
            <a:endParaRPr/>
          </a:p>
          <a:p>
            <a:pPr indent="0" lvl="0" marL="457200" rtl="0" algn="l">
              <a:lnSpc>
                <a:spcPct val="100000"/>
              </a:lnSpc>
              <a:spcBef>
                <a:spcPts val="0"/>
              </a:spcBef>
              <a:spcAft>
                <a:spcPts val="0"/>
              </a:spcAft>
              <a:buNone/>
            </a:pPr>
            <a:r>
              <a:t/>
            </a:r>
            <a:endParaRPr/>
          </a:p>
          <a:p>
            <a:pPr indent="-342900" lvl="0" marL="457200" rtl="0" algn="l">
              <a:lnSpc>
                <a:spcPct val="100000"/>
              </a:lnSpc>
              <a:spcBef>
                <a:spcPts val="0"/>
              </a:spcBef>
              <a:spcAft>
                <a:spcPts val="0"/>
              </a:spcAft>
              <a:buSzPts val="1800"/>
              <a:buChar char="●"/>
            </a:pPr>
            <a:r>
              <a:rPr lang="en"/>
              <a:t>User Experience: We aim to ease the transition into parenthood for individuals with babies and young children. The user will have access to some variation of tools such as helpful information, recommendations, chat rooms, activity tracking tools, shops, events near them and/or others. The goal is to provide a simple, easy to use, product to assist a parent in many potential areas they need help with on a daily basis.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1200"/>
              </a:spcAft>
              <a:buClr>
                <a:schemeClr val="dk1"/>
              </a:buClr>
              <a:buSzPts val="1100"/>
              <a:buFont typeface="Arial"/>
              <a:buNone/>
            </a:pPr>
            <a:r>
              <a:rPr lang="en" sz="2500"/>
              <a:t>Needfinding Methodology: Participants</a:t>
            </a:r>
            <a:endParaRPr sz="2500"/>
          </a:p>
        </p:txBody>
      </p:sp>
      <p:sp>
        <p:nvSpPr>
          <p:cNvPr id="78" name="Google Shape;78;p16"/>
          <p:cNvSpPr txBox="1"/>
          <p:nvPr>
            <p:ph idx="1" type="body"/>
          </p:nvPr>
        </p:nvSpPr>
        <p:spPr>
          <a:xfrm>
            <a:off x="311700" y="1152475"/>
            <a:ext cx="5931600" cy="3416400"/>
          </a:xfrm>
          <a:prstGeom prst="rect">
            <a:avLst/>
          </a:prstGeom>
        </p:spPr>
        <p:txBody>
          <a:bodyPr anchorCtr="0" anchor="t" bIns="91425" lIns="91425" spcFirstLastPara="1" rIns="91425" wrap="square" tIns="91425">
            <a:normAutofit fontScale="77500" lnSpcReduction="10000"/>
          </a:bodyPr>
          <a:lstStyle/>
          <a:p>
            <a:pPr indent="-317182" lvl="0" marL="457200" rtl="0" algn="l">
              <a:spcBef>
                <a:spcPts val="0"/>
              </a:spcBef>
              <a:spcAft>
                <a:spcPts val="0"/>
              </a:spcAft>
              <a:buSzPct val="100000"/>
              <a:buChar char="●"/>
            </a:pPr>
            <a:r>
              <a:rPr b="1" lang="en"/>
              <a:t>Interviewee 1:</a:t>
            </a:r>
            <a:r>
              <a:rPr lang="en"/>
              <a:t> A mother in her late-20’s who works part-time with one child who is 4 months old. She is a campus missionary chosen due to her proximity to campus and availability for interview at the University Catholic Center near UTD.</a:t>
            </a:r>
            <a:endParaRPr/>
          </a:p>
          <a:p>
            <a:pPr indent="-317182" lvl="0" marL="457200" rtl="0" algn="l">
              <a:spcBef>
                <a:spcPts val="0"/>
              </a:spcBef>
              <a:spcAft>
                <a:spcPts val="0"/>
              </a:spcAft>
              <a:buSzPct val="100000"/>
              <a:buChar char="●"/>
            </a:pPr>
            <a:r>
              <a:rPr b="1" lang="en"/>
              <a:t>Interviewee 2:</a:t>
            </a:r>
            <a:r>
              <a:rPr lang="en"/>
              <a:t> A mother in her mid-20’s who works part-time with a 1 year old son. She was previously known to the team members and willing to speak about her experience as a mother. Her experience as the main child care parent while working part-time made her uniquely </a:t>
            </a:r>
            <a:r>
              <a:rPr lang="en"/>
              <a:t>knowledgeable</a:t>
            </a:r>
            <a:r>
              <a:rPr lang="en"/>
              <a:t> on both motherhood and working with a child. She was interviewed at her home without her child present.</a:t>
            </a:r>
            <a:endParaRPr/>
          </a:p>
          <a:p>
            <a:pPr indent="-317182" lvl="0" marL="457200" rtl="0" algn="l">
              <a:spcBef>
                <a:spcPts val="0"/>
              </a:spcBef>
              <a:spcAft>
                <a:spcPts val="0"/>
              </a:spcAft>
              <a:buSzPct val="100000"/>
              <a:buChar char="●"/>
            </a:pPr>
            <a:r>
              <a:rPr b="1" lang="en"/>
              <a:t>Interviewee 3:</a:t>
            </a:r>
            <a:r>
              <a:rPr lang="en"/>
              <a:t> A father in his mid-20’s who works full-time from home with one child who is 1 year old. He was chosen due to his </a:t>
            </a:r>
            <a:r>
              <a:rPr lang="en"/>
              <a:t>familial </a:t>
            </a:r>
            <a:r>
              <a:rPr lang="en"/>
              <a:t>relationship with a team member and availability. He was interviewed at his home with his wife and son present.</a:t>
            </a:r>
            <a:endParaRPr>
              <a:solidFill>
                <a:schemeClr val="dk1"/>
              </a:solidFill>
            </a:endParaRPr>
          </a:p>
        </p:txBody>
      </p:sp>
      <p:pic>
        <p:nvPicPr>
          <p:cNvPr id="79" name="Google Shape;79;p16"/>
          <p:cNvPicPr preferRelativeResize="0"/>
          <p:nvPr/>
        </p:nvPicPr>
        <p:blipFill rotWithShape="1">
          <a:blip r:embed="rId3">
            <a:alphaModFix/>
          </a:blip>
          <a:srcRect b="0" l="24005" r="26067" t="0"/>
          <a:stretch/>
        </p:blipFill>
        <p:spPr>
          <a:xfrm>
            <a:off x="6243275" y="229800"/>
            <a:ext cx="2736576" cy="2740574"/>
          </a:xfrm>
          <a:prstGeom prst="rect">
            <a:avLst/>
          </a:prstGeom>
          <a:noFill/>
          <a:ln cap="flat" cmpd="sng" w="38100">
            <a:solidFill>
              <a:schemeClr val="dk2"/>
            </a:solidFill>
            <a:prstDash val="solid"/>
            <a:round/>
            <a:headEnd len="sm" w="sm" type="none"/>
            <a:tailEnd len="sm" w="sm" type="none"/>
          </a:ln>
        </p:spPr>
      </p:pic>
      <p:pic>
        <p:nvPicPr>
          <p:cNvPr id="80" name="Google Shape;80;p16"/>
          <p:cNvPicPr preferRelativeResize="0"/>
          <p:nvPr/>
        </p:nvPicPr>
        <p:blipFill>
          <a:blip r:embed="rId4">
            <a:alphaModFix/>
          </a:blip>
          <a:stretch>
            <a:fillRect/>
          </a:stretch>
        </p:blipFill>
        <p:spPr>
          <a:xfrm>
            <a:off x="7127950" y="2571750"/>
            <a:ext cx="1851900" cy="2470175"/>
          </a:xfrm>
          <a:prstGeom prst="rect">
            <a:avLst/>
          </a:prstGeom>
          <a:noFill/>
          <a:ln cap="flat" cmpd="sng" w="38100">
            <a:solidFill>
              <a:schemeClr val="dk2"/>
            </a:solidFill>
            <a:prstDash val="solid"/>
            <a:round/>
            <a:headEnd len="sm" w="sm" type="none"/>
            <a:tailEnd len="sm" w="sm" type="none"/>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Clr>
                <a:schemeClr val="dk1"/>
              </a:buClr>
              <a:buSzPct val="44000"/>
              <a:buFont typeface="Arial"/>
              <a:buNone/>
            </a:pPr>
            <a:r>
              <a:rPr lang="en" sz="2500"/>
              <a:t>Needfinding Methodology: Questions</a:t>
            </a:r>
            <a:endParaRPr sz="2500"/>
          </a:p>
          <a:p>
            <a:pPr indent="0" lvl="0" marL="0" rtl="0" algn="l">
              <a:spcBef>
                <a:spcPts val="1200"/>
              </a:spcBef>
              <a:spcAft>
                <a:spcPts val="0"/>
              </a:spcAft>
              <a:buNone/>
            </a:pPr>
            <a:r>
              <a:t/>
            </a:r>
            <a:endParaRPr/>
          </a:p>
        </p:txBody>
      </p:sp>
      <p:sp>
        <p:nvSpPr>
          <p:cNvPr id="86" name="Google Shape;86;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334327" lvl="0" marL="457200" rtl="0" algn="l">
              <a:spcBef>
                <a:spcPts val="0"/>
              </a:spcBef>
              <a:spcAft>
                <a:spcPts val="0"/>
              </a:spcAft>
              <a:buSzPct val="100000"/>
              <a:buChar char="●"/>
            </a:pPr>
            <a:r>
              <a:rPr lang="en"/>
              <a:t>How are you?</a:t>
            </a:r>
            <a:endParaRPr/>
          </a:p>
          <a:p>
            <a:pPr indent="-334327" lvl="0" marL="457200" rtl="0" algn="l">
              <a:spcBef>
                <a:spcPts val="0"/>
              </a:spcBef>
              <a:spcAft>
                <a:spcPts val="0"/>
              </a:spcAft>
              <a:buSzPct val="100000"/>
              <a:buChar char="●"/>
            </a:pPr>
            <a:r>
              <a:rPr lang="en"/>
              <a:t>What does a day look like to you?</a:t>
            </a:r>
            <a:endParaRPr/>
          </a:p>
          <a:p>
            <a:pPr indent="-334327" lvl="0" marL="457200" rtl="0" algn="l">
              <a:spcBef>
                <a:spcPts val="0"/>
              </a:spcBef>
              <a:spcAft>
                <a:spcPts val="0"/>
              </a:spcAft>
              <a:buSzPct val="100000"/>
              <a:buChar char="●"/>
            </a:pPr>
            <a:r>
              <a:rPr lang="en"/>
              <a:t>How has your day </a:t>
            </a:r>
            <a:r>
              <a:rPr lang="en"/>
              <a:t>changed from before you were a parent to now?</a:t>
            </a:r>
            <a:endParaRPr/>
          </a:p>
          <a:p>
            <a:pPr indent="-334327" lvl="0" marL="457200" rtl="0" algn="l">
              <a:spcBef>
                <a:spcPts val="0"/>
              </a:spcBef>
              <a:spcAft>
                <a:spcPts val="0"/>
              </a:spcAft>
              <a:buSzPct val="100000"/>
              <a:buChar char="●"/>
            </a:pPr>
            <a:r>
              <a:rPr lang="en"/>
              <a:t>Do you have a traditional job? If so, did it change when you became a parent?</a:t>
            </a:r>
            <a:endParaRPr/>
          </a:p>
          <a:p>
            <a:pPr indent="-334327" lvl="0" marL="457200" rtl="0" algn="l">
              <a:spcBef>
                <a:spcPts val="0"/>
              </a:spcBef>
              <a:spcAft>
                <a:spcPts val="0"/>
              </a:spcAft>
              <a:buSzPct val="100000"/>
              <a:buChar char="●"/>
            </a:pPr>
            <a:r>
              <a:rPr lang="en"/>
              <a:t>What are your biggest concerns and stressors that you have now and how are they different to before you had a child?</a:t>
            </a:r>
            <a:endParaRPr/>
          </a:p>
          <a:p>
            <a:pPr indent="-334327" lvl="0" marL="457200" rtl="0" algn="l">
              <a:spcBef>
                <a:spcPts val="0"/>
              </a:spcBef>
              <a:spcAft>
                <a:spcPts val="0"/>
              </a:spcAft>
              <a:buSzPct val="100000"/>
              <a:buChar char="●"/>
            </a:pPr>
            <a:r>
              <a:rPr lang="en"/>
              <a:t>What are your personal needs now, both physical and mental, and how have they changed since becoming a parent?</a:t>
            </a:r>
            <a:endParaRPr/>
          </a:p>
          <a:p>
            <a:pPr indent="-334327" lvl="0" marL="457200" rtl="0" algn="l">
              <a:spcBef>
                <a:spcPts val="0"/>
              </a:spcBef>
              <a:spcAft>
                <a:spcPts val="0"/>
              </a:spcAft>
              <a:buSzPct val="100000"/>
              <a:buChar char="●"/>
            </a:pPr>
            <a:r>
              <a:rPr lang="en"/>
              <a:t>Whats is the best piece of advice you got when you became a new parent?</a:t>
            </a:r>
            <a:endParaRPr/>
          </a:p>
          <a:p>
            <a:pPr indent="-334327" lvl="0" marL="457200" rtl="0" algn="l">
              <a:spcBef>
                <a:spcPts val="0"/>
              </a:spcBef>
              <a:spcAft>
                <a:spcPts val="0"/>
              </a:spcAft>
              <a:buSzPct val="100000"/>
              <a:buChar char="●"/>
            </a:pPr>
            <a:r>
              <a:rPr lang="en"/>
              <a:t>What was your first real parent moment? </a:t>
            </a:r>
            <a:endParaRPr/>
          </a:p>
          <a:p>
            <a:pPr indent="-334327" lvl="0" marL="457200" rtl="0" algn="l">
              <a:spcBef>
                <a:spcPts val="0"/>
              </a:spcBef>
              <a:spcAft>
                <a:spcPts val="0"/>
              </a:spcAft>
              <a:buSzPct val="100000"/>
              <a:buChar char="●"/>
            </a:pPr>
            <a:r>
              <a:rPr lang="en"/>
              <a:t>What do you wish you knew in your first year as parents?</a:t>
            </a:r>
            <a:endParaRPr/>
          </a:p>
          <a:p>
            <a:pPr indent="-334327" lvl="0" marL="457200" rtl="0" algn="l">
              <a:spcBef>
                <a:spcPts val="0"/>
              </a:spcBef>
              <a:spcAft>
                <a:spcPts val="0"/>
              </a:spcAft>
              <a:buSzPct val="100000"/>
              <a:buChar char="●"/>
            </a:pPr>
            <a:r>
              <a:rPr lang="en"/>
              <a:t>What advice do you have to people becoming new parents or thinking about becoming a parent?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115000"/>
              </a:lnSpc>
              <a:spcBef>
                <a:spcPts val="0"/>
              </a:spcBef>
              <a:spcAft>
                <a:spcPts val="0"/>
              </a:spcAft>
              <a:buClr>
                <a:schemeClr val="dk1"/>
              </a:buClr>
              <a:buSzPct val="44000"/>
              <a:buFont typeface="Arial"/>
              <a:buNone/>
            </a:pPr>
            <a:r>
              <a:rPr lang="en" sz="2500"/>
              <a:t>Needfinding Methodology: Interview</a:t>
            </a:r>
            <a:endParaRPr sz="2500"/>
          </a:p>
          <a:p>
            <a:pPr indent="0" lvl="0" marL="0" rtl="0" algn="l">
              <a:spcBef>
                <a:spcPts val="1200"/>
              </a:spcBef>
              <a:spcAft>
                <a:spcPts val="0"/>
              </a:spcAft>
              <a:buNone/>
            </a:pPr>
            <a:r>
              <a:t/>
            </a:r>
            <a:endParaRPr/>
          </a:p>
        </p:txBody>
      </p:sp>
      <p:sp>
        <p:nvSpPr>
          <p:cNvPr id="92" name="Google Shape;92;p18"/>
          <p:cNvSpPr txBox="1"/>
          <p:nvPr>
            <p:ph idx="1" type="body"/>
          </p:nvPr>
        </p:nvSpPr>
        <p:spPr>
          <a:xfrm>
            <a:off x="268100" y="1017725"/>
            <a:ext cx="8520600" cy="3940500"/>
          </a:xfrm>
          <a:prstGeom prst="rect">
            <a:avLst/>
          </a:prstGeom>
        </p:spPr>
        <p:txBody>
          <a:bodyPr anchorCtr="0" anchor="t" bIns="91425" lIns="91425" spcFirstLastPara="1" rIns="91425" wrap="square" tIns="91425">
            <a:normAutofit fontScale="70000" lnSpcReduction="10000"/>
          </a:bodyPr>
          <a:lstStyle/>
          <a:p>
            <a:pPr indent="-308610" lvl="0" marL="457200" rtl="0" algn="l">
              <a:spcBef>
                <a:spcPts val="0"/>
              </a:spcBef>
              <a:spcAft>
                <a:spcPts val="0"/>
              </a:spcAft>
              <a:buSzPct val="100000"/>
              <a:buChar char="●"/>
            </a:pPr>
            <a:r>
              <a:rPr lang="en"/>
              <a:t>The team came up with a list locations on and near the UTD campus where we can find new parents. These locations included nearby churches, day care </a:t>
            </a:r>
            <a:r>
              <a:rPr lang="en"/>
              <a:t>centers</a:t>
            </a:r>
            <a:r>
              <a:rPr lang="en"/>
              <a:t>, medical centers and children parks.</a:t>
            </a:r>
            <a:endParaRPr/>
          </a:p>
          <a:p>
            <a:pPr indent="-308610" lvl="0" marL="457200" rtl="0" algn="l">
              <a:spcBef>
                <a:spcPts val="0"/>
              </a:spcBef>
              <a:spcAft>
                <a:spcPts val="0"/>
              </a:spcAft>
              <a:buSzPct val="100000"/>
              <a:buChar char="●"/>
            </a:pPr>
            <a:r>
              <a:rPr lang="en"/>
              <a:t>After meeting with the </a:t>
            </a:r>
            <a:r>
              <a:rPr lang="en"/>
              <a:t>interviewees in person and confirming their participation to our project, we came up with a list of questions to ask.</a:t>
            </a:r>
            <a:endParaRPr/>
          </a:p>
          <a:p>
            <a:pPr indent="-308610" lvl="0" marL="457200" rtl="0" algn="l">
              <a:spcBef>
                <a:spcPts val="0"/>
              </a:spcBef>
              <a:spcAft>
                <a:spcPts val="0"/>
              </a:spcAft>
              <a:buSzPct val="100000"/>
              <a:buChar char="●"/>
            </a:pPr>
            <a:r>
              <a:rPr lang="en"/>
              <a:t>We gave the interviewees flexible meeting times to accommodate their children’s sleep and eating schedules. As well as meeting at child friendly locations to allow the parents to continue their childcare while being interviewed.</a:t>
            </a:r>
            <a:endParaRPr/>
          </a:p>
          <a:p>
            <a:pPr indent="-308610" lvl="0" marL="457200" rtl="0" algn="l">
              <a:spcBef>
                <a:spcPts val="0"/>
              </a:spcBef>
              <a:spcAft>
                <a:spcPts val="0"/>
              </a:spcAft>
              <a:buSzPct val="100000"/>
              <a:buChar char="●"/>
            </a:pPr>
            <a:r>
              <a:rPr lang="en"/>
              <a:t>Our team was in constant </a:t>
            </a:r>
            <a:r>
              <a:rPr lang="en"/>
              <a:t>touch</a:t>
            </a:r>
            <a:r>
              <a:rPr lang="en"/>
              <a:t> with the interviewees </a:t>
            </a:r>
            <a:r>
              <a:rPr lang="en"/>
              <a:t>addressing</a:t>
            </a:r>
            <a:r>
              <a:rPr lang="en"/>
              <a:t> any </a:t>
            </a:r>
            <a:r>
              <a:rPr lang="en"/>
              <a:t>query</a:t>
            </a:r>
            <a:r>
              <a:rPr lang="en"/>
              <a:t> or concerns they had regarding the interview.</a:t>
            </a:r>
            <a:endParaRPr/>
          </a:p>
          <a:p>
            <a:pPr indent="-308610" lvl="0" marL="457200" rtl="0" algn="l">
              <a:spcBef>
                <a:spcPts val="0"/>
              </a:spcBef>
              <a:spcAft>
                <a:spcPts val="0"/>
              </a:spcAft>
              <a:buSzPct val="100000"/>
              <a:buChar char="●"/>
            </a:pPr>
            <a:r>
              <a:rPr lang="en"/>
              <a:t>The lead interviewer was Mary Grace. The rest of the team alternated roles in order to support the interviewing and analysis process. </a:t>
            </a:r>
            <a:endParaRPr/>
          </a:p>
          <a:p>
            <a:pPr indent="-308610" lvl="0" marL="457200" rtl="0" algn="l">
              <a:spcBef>
                <a:spcPts val="0"/>
              </a:spcBef>
              <a:spcAft>
                <a:spcPts val="0"/>
              </a:spcAft>
              <a:buSzPct val="100000"/>
              <a:buChar char="●"/>
            </a:pPr>
            <a:r>
              <a:rPr lang="en"/>
              <a:t>All the 3 interviews were conducted within 2 days and each interview lasted between 20 to 40 minutes. The interviews were also sound recorded for our analysis with the permission from the interviewees.</a:t>
            </a:r>
            <a:endParaRPr/>
          </a:p>
          <a:p>
            <a:pPr indent="-308610" lvl="0" marL="457200" rtl="0" algn="l">
              <a:spcBef>
                <a:spcPts val="0"/>
              </a:spcBef>
              <a:spcAft>
                <a:spcPts val="0"/>
              </a:spcAft>
              <a:buSzPct val="100000"/>
              <a:buChar char="●"/>
            </a:pPr>
            <a:r>
              <a:rPr lang="en"/>
              <a:t>After the interview, we thanked the participants for their time and giving us valuable information for our project. We intend to follow up with them if we have any future questions and constantly keep them aware with our project progress.</a:t>
            </a:r>
            <a:endParaRPr/>
          </a:p>
          <a:p>
            <a:pPr indent="0" lvl="0" marL="45720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Interview Results: Interviewee 1</a:t>
            </a:r>
            <a:endParaRPr/>
          </a:p>
        </p:txBody>
      </p:sp>
      <p:sp>
        <p:nvSpPr>
          <p:cNvPr id="98" name="Google Shape;98;p19"/>
          <p:cNvSpPr txBox="1"/>
          <p:nvPr>
            <p:ph idx="1" type="body"/>
          </p:nvPr>
        </p:nvSpPr>
        <p:spPr>
          <a:xfrm>
            <a:off x="311700" y="1152475"/>
            <a:ext cx="4711500" cy="3738600"/>
          </a:xfrm>
          <a:prstGeom prst="rect">
            <a:avLst/>
          </a:prstGeom>
        </p:spPr>
        <p:txBody>
          <a:bodyPr anchorCtr="0" anchor="t" bIns="91425" lIns="91425" spcFirstLastPara="1" rIns="91425" wrap="square" tIns="91425">
            <a:normAutofit fontScale="85000" lnSpcReduction="20000"/>
          </a:bodyPr>
          <a:lstStyle/>
          <a:p>
            <a:pPr indent="-304165" lvl="0" marL="457200" rtl="0" algn="l">
              <a:spcBef>
                <a:spcPts val="0"/>
              </a:spcBef>
              <a:spcAft>
                <a:spcPts val="0"/>
              </a:spcAft>
              <a:buSzPct val="100000"/>
              <a:buChar char="●"/>
            </a:pPr>
            <a:r>
              <a:rPr lang="en"/>
              <a:t>We spoke with a</a:t>
            </a:r>
            <a:r>
              <a:rPr lang="en"/>
              <a:t> mother in her late 20’s to a 4-month old daughter. The mother works part time as a Fellowship of Catholic University Students (FOCUS) mentor  at the University of Texas Dallas.</a:t>
            </a:r>
            <a:endParaRPr/>
          </a:p>
          <a:p>
            <a:pPr indent="-304165" lvl="0" marL="457200" rtl="0" algn="l">
              <a:spcBef>
                <a:spcPts val="0"/>
              </a:spcBef>
              <a:spcAft>
                <a:spcPts val="0"/>
              </a:spcAft>
              <a:buSzPct val="100000"/>
              <a:buChar char="●"/>
            </a:pPr>
            <a:r>
              <a:rPr lang="en"/>
              <a:t>Throughout the interview she was consistently engaged with her daughter whom she had brought with her and was entertaining with a small rubber teething toy. While attempting to soothe her daughter, the mother spoke of her experiences caring for her daughter, her husband, and herself. She specifically focused on her difficulties with her daughter’s sleep schedule and her own troubles getting enough sleep while caring for her daughter. She additionally spoke of her efforts to continue to foster a healthy relationship with her husband while adapting to her new role as a mother which required her to move to a part-time position where she had previously worked full time alongside her spouse.</a:t>
            </a:r>
            <a:endParaRPr i="1"/>
          </a:p>
          <a:p>
            <a:pPr indent="-304165" lvl="0" marL="457200" rtl="0" algn="l">
              <a:lnSpc>
                <a:spcPct val="100000"/>
              </a:lnSpc>
              <a:spcBef>
                <a:spcPts val="0"/>
              </a:spcBef>
              <a:spcAft>
                <a:spcPts val="0"/>
              </a:spcAft>
              <a:buSzPct val="100000"/>
              <a:buChar char="●"/>
            </a:pPr>
            <a:r>
              <a:rPr b="1" lang="en"/>
              <a:t>Team Members Present:</a:t>
            </a:r>
            <a:r>
              <a:rPr lang="en"/>
              <a:t> Mehroos Ali, Soumadeep Basu, Mary Grace Kozuch</a:t>
            </a:r>
            <a:endParaRPr/>
          </a:p>
        </p:txBody>
      </p:sp>
      <p:pic>
        <p:nvPicPr>
          <p:cNvPr id="99" name="Google Shape;99;p19"/>
          <p:cNvPicPr preferRelativeResize="0"/>
          <p:nvPr/>
        </p:nvPicPr>
        <p:blipFill>
          <a:blip r:embed="rId3">
            <a:alphaModFix/>
          </a:blip>
          <a:stretch>
            <a:fillRect/>
          </a:stretch>
        </p:blipFill>
        <p:spPr>
          <a:xfrm>
            <a:off x="5184200" y="1128062"/>
            <a:ext cx="3404575" cy="28873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Interview Results: Interviewee 2</a:t>
            </a:r>
            <a:endParaRPr/>
          </a:p>
        </p:txBody>
      </p:sp>
      <p:sp>
        <p:nvSpPr>
          <p:cNvPr id="105" name="Google Shape;105;p20"/>
          <p:cNvSpPr txBox="1"/>
          <p:nvPr>
            <p:ph idx="1" type="body"/>
          </p:nvPr>
        </p:nvSpPr>
        <p:spPr>
          <a:xfrm>
            <a:off x="311700" y="1152475"/>
            <a:ext cx="5375100" cy="3416400"/>
          </a:xfrm>
          <a:prstGeom prst="rect">
            <a:avLst/>
          </a:prstGeom>
        </p:spPr>
        <p:txBody>
          <a:bodyPr anchorCtr="0" anchor="t" bIns="91425" lIns="91425" spcFirstLastPara="1" rIns="91425" wrap="square" tIns="91425">
            <a:normAutofit lnSpcReduction="10000"/>
          </a:bodyPr>
          <a:lstStyle/>
          <a:p>
            <a:pPr indent="-317500" lvl="0" marL="457200" rtl="0" algn="l">
              <a:spcBef>
                <a:spcPts val="0"/>
              </a:spcBef>
              <a:spcAft>
                <a:spcPts val="0"/>
              </a:spcAft>
              <a:buSzPts val="1400"/>
              <a:buChar char="●"/>
            </a:pPr>
            <a:r>
              <a:rPr lang="en"/>
              <a:t>We spoke with a 25 year old mother with a 1 year old son. She works part time as an occupational therapist at an elementary school.</a:t>
            </a:r>
            <a:endParaRPr/>
          </a:p>
          <a:p>
            <a:pPr indent="-317500" lvl="0" marL="457200" rtl="0" algn="l">
              <a:spcBef>
                <a:spcPts val="0"/>
              </a:spcBef>
              <a:spcAft>
                <a:spcPts val="0"/>
              </a:spcAft>
              <a:buSzPts val="1400"/>
              <a:buChar char="●"/>
            </a:pPr>
            <a:r>
              <a:rPr lang="en"/>
              <a:t>Her husband was watching their son while she spoke so she was able to focus on the interview. She became visibly upset during the latter part of the interview most likely due to stress, sleep deprivation, and frustration at the many emotions discovered through caring for a child. She discussed the desire to find the most up to date information to assist with her child’s sleep and the hardships of working part-time out of the home while being the main caretaker for her child.</a:t>
            </a:r>
            <a:endParaRPr/>
          </a:p>
          <a:p>
            <a:pPr indent="-317500" lvl="0" marL="457200" rtl="0" algn="l">
              <a:spcBef>
                <a:spcPts val="0"/>
              </a:spcBef>
              <a:spcAft>
                <a:spcPts val="0"/>
              </a:spcAft>
              <a:buSzPts val="1400"/>
              <a:buChar char="●"/>
            </a:pPr>
            <a:r>
              <a:rPr b="1" lang="en"/>
              <a:t>Team Members Present:</a:t>
            </a:r>
            <a:r>
              <a:rPr lang="en"/>
              <a:t> Mehroos Ali, Soumadeep Basu, Mary Grace Kozuch</a:t>
            </a:r>
            <a:endParaRPr b="1"/>
          </a:p>
        </p:txBody>
      </p:sp>
      <p:pic>
        <p:nvPicPr>
          <p:cNvPr id="106" name="Google Shape;106;p20"/>
          <p:cNvPicPr preferRelativeResize="0"/>
          <p:nvPr/>
        </p:nvPicPr>
        <p:blipFill rotWithShape="1">
          <a:blip r:embed="rId3">
            <a:alphaModFix/>
          </a:blip>
          <a:srcRect b="0" l="7793" r="7675" t="8517"/>
          <a:stretch/>
        </p:blipFill>
        <p:spPr>
          <a:xfrm>
            <a:off x="5970525" y="1152475"/>
            <a:ext cx="2365875" cy="34163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Interview Results: Interviewee 3</a:t>
            </a:r>
            <a:endParaRPr/>
          </a:p>
        </p:txBody>
      </p:sp>
      <p:sp>
        <p:nvSpPr>
          <p:cNvPr id="112" name="Google Shape;112;p21"/>
          <p:cNvSpPr txBox="1"/>
          <p:nvPr>
            <p:ph idx="1" type="body"/>
          </p:nvPr>
        </p:nvSpPr>
        <p:spPr>
          <a:xfrm>
            <a:off x="311700" y="1152475"/>
            <a:ext cx="4766400" cy="3416400"/>
          </a:xfrm>
          <a:prstGeom prst="rect">
            <a:avLst/>
          </a:prstGeom>
        </p:spPr>
        <p:txBody>
          <a:bodyPr anchorCtr="0" anchor="t" bIns="91425" lIns="91425" spcFirstLastPara="1" rIns="91425" wrap="square" tIns="91425">
            <a:normAutofit lnSpcReduction="10000"/>
          </a:bodyPr>
          <a:lstStyle/>
          <a:p>
            <a:pPr indent="-317500" lvl="0" marL="457200" rtl="0" algn="l">
              <a:spcBef>
                <a:spcPts val="0"/>
              </a:spcBef>
              <a:spcAft>
                <a:spcPts val="0"/>
              </a:spcAft>
              <a:buSzPts val="1400"/>
              <a:buChar char="●"/>
            </a:pPr>
            <a:r>
              <a:rPr lang="en"/>
              <a:t>We interviewed a 25 year old father to a 1 year old son. He works as a Biomedical engineer remotely allowing him to be with his son all day long.</a:t>
            </a:r>
            <a:endParaRPr/>
          </a:p>
          <a:p>
            <a:pPr indent="-317500" lvl="0" marL="457200" rtl="0" algn="l">
              <a:spcBef>
                <a:spcPts val="0"/>
              </a:spcBef>
              <a:spcAft>
                <a:spcPts val="0"/>
              </a:spcAft>
              <a:buSzPts val="1400"/>
              <a:buChar char="●"/>
            </a:pPr>
            <a:r>
              <a:rPr lang="en"/>
              <a:t>During the interview he was passing his child back and forth with his wife and was distracted by the need to feed and bathe his son. He spoke of his desire to meet other parents his age in the area to speak, with as well as finding other children his son’s age for his son to interact with. He repeatedly asked his wife about the interview questions showing that he simply responds to the </a:t>
            </a:r>
            <a:r>
              <a:rPr lang="en"/>
              <a:t>child's</a:t>
            </a:r>
            <a:r>
              <a:rPr lang="en"/>
              <a:t> needs as he feels is best.</a:t>
            </a:r>
            <a:endParaRPr/>
          </a:p>
          <a:p>
            <a:pPr indent="-317500" lvl="0" marL="457200" rtl="0" algn="l">
              <a:spcBef>
                <a:spcPts val="0"/>
              </a:spcBef>
              <a:spcAft>
                <a:spcPts val="0"/>
              </a:spcAft>
              <a:buSzPts val="1400"/>
              <a:buChar char="●"/>
            </a:pPr>
            <a:r>
              <a:rPr b="1" lang="en"/>
              <a:t>Team Members Present:</a:t>
            </a:r>
            <a:r>
              <a:rPr lang="en"/>
              <a:t> Soumadeep Basu, Mary Grace Kozuch, Sudarshan Athreya Suresh</a:t>
            </a:r>
            <a:endParaRPr/>
          </a:p>
        </p:txBody>
      </p:sp>
      <p:pic>
        <p:nvPicPr>
          <p:cNvPr id="113" name="Google Shape;113;p21"/>
          <p:cNvPicPr preferRelativeResize="0"/>
          <p:nvPr/>
        </p:nvPicPr>
        <p:blipFill rotWithShape="1">
          <a:blip r:embed="rId3">
            <a:alphaModFix/>
          </a:blip>
          <a:srcRect b="11178" l="0" r="13591" t="14692"/>
          <a:stretch/>
        </p:blipFill>
        <p:spPr>
          <a:xfrm>
            <a:off x="5730275" y="1017725"/>
            <a:ext cx="3102018" cy="35511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